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7" r:id="rId1"/>
  </p:sldMasterIdLst>
  <p:notesMasterIdLst>
    <p:notesMasterId r:id="rId20"/>
  </p:notes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7" r:id="rId17"/>
    <p:sldId id="278" r:id="rId18"/>
    <p:sldId id="279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82" autoAdjust="0"/>
    <p:restoredTop sz="94718" autoAdjust="0"/>
  </p:normalViewPr>
  <p:slideViewPr>
    <p:cSldViewPr showGuides="1">
      <p:cViewPr varScale="1">
        <p:scale>
          <a:sx n="67" d="100"/>
          <a:sy n="67" d="100"/>
        </p:scale>
        <p:origin x="-96" y="-486"/>
      </p:cViewPr>
      <p:guideLst>
        <p:guide orient="horz" pos="2160"/>
        <p:guide pos="38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CF3E8-4892-4339-96DD-D9EE6FE34070}" type="datetimeFigureOut">
              <a:rPr lang="en-US" smtClean="0"/>
              <a:pPr/>
              <a:t>10/21/2020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EFC89-8D16-43D2-ABFD-9A81F859973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5898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FC89-8D16-43D2-ABFD-9A81F8599731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54911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FC89-8D16-43D2-ABFD-9A81F8599731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5222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5972" y="330590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solidFill>
            <a:schemeClr val="accent2">
              <a:lumMod val="75000"/>
            </a:schemeClr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74629" y="1214422"/>
            <a:ext cx="7994742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bg2">
                    <a:lumMod val="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 anchor="ctr"/>
          <a:lstStyle>
            <a:lvl1pPr marL="36576" indent="0" algn="ct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3429000" y="6072206"/>
            <a:ext cx="2286000" cy="365125"/>
          </a:xfrm>
        </p:spPr>
        <p:txBody>
          <a:bodyPr/>
          <a:lstStyle>
            <a:lvl1pPr algn="ctr">
              <a:defRPr/>
            </a:lvl1pPr>
            <a:extLst/>
          </a:lstStyle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00034" y="6072206"/>
            <a:ext cx="2286000" cy="365125"/>
          </a:xfrm>
        </p:spPr>
        <p:txBody>
          <a:bodyPr/>
          <a:lstStyle>
            <a:extLst/>
          </a:lstStyle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CC30F3-04D5-4BB0-98FF-BCD4F5C5543F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 descr="Logo-full balls ltd.wmf"/>
          <p:cNvPicPr>
            <a:picLocks noChangeAspect="1"/>
          </p:cNvPicPr>
          <p:nvPr userDrawn="1"/>
        </p:nvPicPr>
        <p:blipFill>
          <a:blip r:embed="rId2" cstate="print"/>
          <a:srcRect b="-7884"/>
          <a:stretch>
            <a:fillRect/>
          </a:stretch>
        </p:blipFill>
        <p:spPr>
          <a:xfrm>
            <a:off x="642910" y="571480"/>
            <a:ext cx="928694" cy="9853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548680"/>
            <a:ext cx="7968426" cy="565146"/>
          </a:xfrm>
        </p:spPr>
        <p:txBody>
          <a:bodyPr wrap="square" lIns="72000" tIns="36000" rIns="72000" bIns="36000">
            <a:spAutoFit/>
          </a:bodyPr>
          <a:lstStyle>
            <a:lvl1pPr>
              <a:defRPr sz="3200">
                <a:solidFill>
                  <a:srgbClr val="FF0000"/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250141"/>
            <a:ext cx="8052752" cy="1598762"/>
          </a:xfrm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5CC30F3-04D5-4BB0-98FF-BCD4F5C5543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548680"/>
            <a:ext cx="8157964" cy="565146"/>
          </a:xfrm>
        </p:spPr>
        <p:txBody>
          <a:bodyPr wrap="square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80315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611188" y="548680"/>
            <a:ext cx="8041004" cy="584775"/>
          </a:xfrm>
          <a:prstGeom prst="rect">
            <a:avLst/>
          </a:prstGeom>
        </p:spPr>
        <p:txBody>
          <a:bodyPr vert="horz" lIns="72000" tIns="36000" rIns="72000" bIns="36000" anchor="b">
            <a:sp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11188" y="1285860"/>
            <a:ext cx="8075612" cy="1598762"/>
          </a:xfrm>
          <a:prstGeom prst="rect">
            <a:avLst/>
          </a:prstGeom>
        </p:spPr>
        <p:txBody>
          <a:bodyPr vert="horz" wrap="square" lIns="72000" tIns="36000" rIns="72000" bIns="36000">
            <a:sp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429000" y="6210740"/>
            <a:ext cx="2286000" cy="226591"/>
          </a:xfrm>
          <a:prstGeom prst="rect">
            <a:avLst/>
          </a:prstGeom>
        </p:spPr>
        <p:txBody>
          <a:bodyPr vert="horz" lIns="72000" tIns="36000" rIns="72000" bIns="36000" anchor="b">
            <a:spAutoFit/>
          </a:bodyPr>
          <a:lstStyle>
            <a:lvl1pPr algn="ct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428596" y="6210740"/>
            <a:ext cx="2286000" cy="226591"/>
          </a:xfrm>
          <a:prstGeom prst="rect">
            <a:avLst/>
          </a:prstGeom>
        </p:spPr>
        <p:txBody>
          <a:bodyPr vert="horz" lIns="72000" tIns="36000" rIns="72000" bIns="36000" anchor="b">
            <a:spAutoFit/>
          </a:bodyPr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250409"/>
            <a:ext cx="457200" cy="226591"/>
          </a:xfrm>
          <a:prstGeom prst="rect">
            <a:avLst/>
          </a:prstGeom>
        </p:spPr>
        <p:txBody>
          <a:bodyPr vert="horz" lIns="72000" tIns="36000" rIns="72000" bIns="36000" anchor="b">
            <a:spAutoFit/>
          </a:bodyPr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5CC30F3-04D5-4BB0-98FF-BCD4F5C5543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72" r:id="rId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ln>
            <a:solidFill>
              <a:schemeClr val="tx1"/>
            </a:solidFill>
          </a:ln>
          <a:solidFill>
            <a:srgbClr val="FF0000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540" y="3668050"/>
            <a:ext cx="8244916" cy="9037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tIns="36000" rIns="72000" bIns="36000" anchor="ctr">
            <a:spAutoFit/>
          </a:bodyPr>
          <a:lstStyle/>
          <a:p>
            <a:pPr algn="l"/>
            <a:r>
              <a:rPr lang="en-GB" sz="1800" b="1" dirty="0" smtClean="0">
                <a:solidFill>
                  <a:schemeClr val="tx1"/>
                </a:solidFill>
              </a:rPr>
              <a:t>Understanding the electrical principles associated with the design, building, installation and maintenance of electrical equipment and systems </a:t>
            </a:r>
            <a:endParaRPr lang="en-GB" sz="18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1540" y="4772371"/>
            <a:ext cx="8280920" cy="68825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36000" rIns="72000" bIns="36000" rtlCol="0">
            <a:spAutoFit/>
          </a:bodyPr>
          <a:lstStyle/>
          <a:p>
            <a:r>
              <a:rPr lang="en-GB" sz="2000" dirty="0" smtClean="0"/>
              <a:t>Outcome 4: Understand the relationship between resistance, resistivity, voltage, current and power 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31540" y="5661248"/>
            <a:ext cx="8280920" cy="380480"/>
          </a:xfrm>
          <a:prstGeom prst="rect">
            <a:avLst/>
          </a:prstGeom>
          <a:solidFill>
            <a:schemeClr val="accent2"/>
          </a:solidFill>
        </p:spPr>
        <p:txBody>
          <a:bodyPr wrap="square" lIns="72000" tIns="36000" rIns="72000" bIns="36000" rtlCol="0">
            <a:spAutoFit/>
          </a:bodyPr>
          <a:lstStyle/>
          <a:p>
            <a:r>
              <a:rPr lang="en-GB" sz="2000" b="1" dirty="0" smtClean="0"/>
              <a:t>Session </a:t>
            </a:r>
            <a:r>
              <a:rPr lang="en-GB" sz="2000" b="1" smtClean="0"/>
              <a:t>1 </a:t>
            </a:r>
            <a:r>
              <a:rPr lang="en-GB" sz="2000" smtClean="0"/>
              <a:t>Electrons and charge</a:t>
            </a:r>
            <a:endParaRPr lang="en-GB" sz="2000" b="1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7" y="142852"/>
            <a:ext cx="7832725" cy="914400"/>
          </a:xfrm>
        </p:spPr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Current Flow</a:t>
            </a:r>
          </a:p>
        </p:txBody>
      </p:sp>
      <p:sp>
        <p:nvSpPr>
          <p:cNvPr id="394243" name="Text Box 3"/>
          <p:cNvSpPr txBox="1">
            <a:spLocks noChangeArrowheads="1"/>
          </p:cNvSpPr>
          <p:nvPr/>
        </p:nvSpPr>
        <p:spPr bwMode="auto">
          <a:xfrm>
            <a:off x="611188" y="3286124"/>
            <a:ext cx="7993260" cy="219290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50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When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a voltage is applied to a conductor, the electrons are supplied with energy. </a:t>
            </a:r>
          </a:p>
          <a:p>
            <a:pPr algn="l">
              <a:spcBef>
                <a:spcPct val="25000"/>
              </a:spcBef>
              <a:spcAft>
                <a:spcPts val="600"/>
              </a:spcAft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This energy forces electrons to move out of one orbit of an atom and attach itself to the orbit of another neighbouring atom. </a:t>
            </a:r>
          </a:p>
          <a:p>
            <a:pPr algn="l">
              <a:spcBef>
                <a:spcPct val="25000"/>
              </a:spcBef>
              <a:spcAft>
                <a:spcPts val="600"/>
              </a:spcAft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This continues along the conductor. </a:t>
            </a:r>
          </a:p>
          <a:p>
            <a:pPr algn="l">
              <a:spcBef>
                <a:spcPct val="25000"/>
              </a:spcBef>
              <a:spcAft>
                <a:spcPts val="600"/>
              </a:spcAft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This flow of electrons then becomes the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current or current flow.</a:t>
            </a:r>
          </a:p>
        </p:txBody>
      </p:sp>
      <p:sp>
        <p:nvSpPr>
          <p:cNvPr id="394244" name="Text Box 4"/>
          <p:cNvSpPr txBox="1">
            <a:spLocks noChangeArrowheads="1"/>
          </p:cNvSpPr>
          <p:nvPr/>
        </p:nvSpPr>
        <p:spPr bwMode="auto">
          <a:xfrm>
            <a:off x="1331118" y="1285860"/>
            <a:ext cx="6481763" cy="406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Electricity is considered to be a </a:t>
            </a:r>
            <a:r>
              <a:rPr lang="en-GB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flow of electrons.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00100" y="2143116"/>
            <a:ext cx="7143800" cy="7078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25000"/>
              </a:spcBef>
            </a:pPr>
            <a:r>
              <a:rPr lang="en-GB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Atoms, electrons and protons are very important in understanding how and why electricity works. </a:t>
            </a:r>
            <a:endParaRPr lang="en-GB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8680"/>
            <a:ext cx="3455988" cy="584775"/>
          </a:xfrm>
        </p:spPr>
        <p:txBody>
          <a:bodyPr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Current Flow</a:t>
            </a:r>
          </a:p>
        </p:txBody>
      </p:sp>
      <p:sp>
        <p:nvSpPr>
          <p:cNvPr id="395267" name="Text Box 3"/>
          <p:cNvSpPr txBox="1">
            <a:spLocks noChangeArrowheads="1"/>
          </p:cNvSpPr>
          <p:nvPr/>
        </p:nvSpPr>
        <p:spPr bwMode="auto">
          <a:xfrm>
            <a:off x="914400" y="4600351"/>
            <a:ext cx="7315200" cy="1204913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800" b="1" dirty="0">
                <a:latin typeface="Arial" pitchFamily="34" charset="0"/>
                <a:cs typeface="Arial" pitchFamily="34" charset="0"/>
              </a:rPr>
              <a:t>For the current to flow there must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be;</a:t>
            </a:r>
            <a:endParaRPr lang="en-GB" sz="1800" b="1" dirty="0">
              <a:latin typeface="Arial" pitchFamily="34" charset="0"/>
              <a:cs typeface="Arial" pitchFamily="34" charset="0"/>
            </a:endParaRPr>
          </a:p>
          <a:p>
            <a:pPr algn="l">
              <a:spcBef>
                <a:spcPct val="50000"/>
              </a:spcBef>
              <a:buSzPct val="65000"/>
              <a:buFont typeface="Wingdings" pitchFamily="2" charset="2"/>
              <a:buChar char="l"/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   A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complete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circuit</a:t>
            </a:r>
          </a:p>
          <a:p>
            <a:pPr algn="l">
              <a:spcBef>
                <a:spcPct val="50000"/>
              </a:spcBef>
              <a:buSzPct val="65000"/>
              <a:buFont typeface="Wingdings" pitchFamily="2" charset="2"/>
              <a:buChar char="l"/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   A force applied to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drive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the electrons around the circuit</a:t>
            </a:r>
          </a:p>
        </p:txBody>
      </p:sp>
      <p:pic>
        <p:nvPicPr>
          <p:cNvPr id="17" name="Picture 16" descr="Electron flow colour.png"/>
          <p:cNvPicPr>
            <a:picLocks noChangeAspect="1"/>
          </p:cNvPicPr>
          <p:nvPr/>
        </p:nvPicPr>
        <p:blipFill>
          <a:blip r:embed="rId2" cstate="print">
            <a:lum bright="-16000" contrast="54000"/>
          </a:blip>
          <a:stretch>
            <a:fillRect/>
          </a:stretch>
        </p:blipFill>
        <p:spPr>
          <a:xfrm>
            <a:off x="899592" y="1214422"/>
            <a:ext cx="6025170" cy="2952000"/>
          </a:xfrm>
          <a:prstGeom prst="rect">
            <a:avLst/>
          </a:prstGeom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8680"/>
            <a:ext cx="3455988" cy="584775"/>
          </a:xfrm>
        </p:spPr>
        <p:txBody>
          <a:bodyPr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Current Flow</a:t>
            </a:r>
          </a:p>
        </p:txBody>
      </p:sp>
      <p:sp>
        <p:nvSpPr>
          <p:cNvPr id="396291" name="Text Box 3"/>
          <p:cNvSpPr txBox="1">
            <a:spLocks noChangeArrowheads="1"/>
          </p:cNvSpPr>
          <p:nvPr/>
        </p:nvSpPr>
        <p:spPr bwMode="auto">
          <a:xfrm>
            <a:off x="611188" y="4005064"/>
            <a:ext cx="7993260" cy="1615827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8925" indent="-288925" algn="l">
              <a:spcBef>
                <a:spcPct val="250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direction of the current has two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terms;</a:t>
            </a: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 marL="288925" indent="-288925" algn="l">
              <a:spcBef>
                <a:spcPct val="25000"/>
              </a:spcBef>
              <a:buSzPct val="65000"/>
              <a:buFont typeface="Wingdings" pitchFamily="2" charset="2"/>
              <a:buChar char="l"/>
            </a:pP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Conventional current flow,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which starts at the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positive terminal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, flows  around the circuit and returns to the </a:t>
            </a:r>
            <a:r>
              <a:rPr lang="en-GB" sz="1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negative.</a:t>
            </a:r>
          </a:p>
          <a:p>
            <a:pPr marL="288925" indent="-288925" algn="l">
              <a:spcBef>
                <a:spcPct val="25000"/>
              </a:spcBef>
              <a:buSzPct val="65000"/>
              <a:buFont typeface="Wingdings" pitchFamily="2" charset="2"/>
              <a:buChar char="l"/>
            </a:pPr>
            <a:r>
              <a:rPr lang="en-GB" sz="1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Electron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flow</a:t>
            </a:r>
            <a:r>
              <a:rPr lang="en-GB" sz="1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which is a flow of electrons  meaning that the current actually flows from the negative to the positive terminal</a:t>
            </a:r>
          </a:p>
        </p:txBody>
      </p:sp>
      <p:pic>
        <p:nvPicPr>
          <p:cNvPr id="396293" name="Picture 5" descr="Current flow"/>
          <p:cNvPicPr>
            <a:picLocks noChangeAspect="1" noChangeArrowheads="1"/>
          </p:cNvPicPr>
          <p:nvPr/>
        </p:nvPicPr>
        <p:blipFill>
          <a:blip r:embed="rId2" cstate="print">
            <a:lum bright="18000" contrast="74000"/>
          </a:blip>
          <a:srcRect/>
          <a:stretch>
            <a:fillRect/>
          </a:stretch>
        </p:blipFill>
        <p:spPr bwMode="auto">
          <a:xfrm>
            <a:off x="4355976" y="1268760"/>
            <a:ext cx="4212000" cy="1912092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611188" y="1269947"/>
            <a:ext cx="3494192" cy="215905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8925" indent="-288925" algn="l">
              <a:spcBef>
                <a:spcPct val="15000"/>
              </a:spcBef>
            </a:pPr>
            <a:r>
              <a:rPr lang="en-GB" sz="1700" dirty="0" smtClean="0">
                <a:latin typeface="Arial" pitchFamily="34" charset="0"/>
                <a:cs typeface="Arial" pitchFamily="34" charset="0"/>
              </a:rPr>
              <a:t>For current to flow there must be</a:t>
            </a:r>
          </a:p>
          <a:p>
            <a:pPr marL="288925" indent="-288925" algn="l">
              <a:spcBef>
                <a:spcPct val="15000"/>
              </a:spcBef>
              <a:buSzPct val="100000"/>
              <a:buBlip>
                <a:blip r:embed="rId3"/>
              </a:buBlip>
            </a:pPr>
            <a:r>
              <a:rPr lang="en-GB" sz="17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source of energy –</a:t>
            </a:r>
          </a:p>
          <a:p>
            <a:pPr marL="746125" lvl="1" indent="-288925" algn="l">
              <a:spcBef>
                <a:spcPct val="15000"/>
              </a:spcBef>
              <a:buSzPct val="100000"/>
              <a:buFont typeface="Arial" pitchFamily="34" charset="0"/>
              <a:buChar char="•"/>
            </a:pPr>
            <a:r>
              <a:rPr lang="en-GB" sz="1700" dirty="0" smtClean="0">
                <a:latin typeface="Arial" pitchFamily="34" charset="0"/>
                <a:cs typeface="Arial" pitchFamily="34" charset="0"/>
              </a:rPr>
              <a:t>a generator etc</a:t>
            </a:r>
          </a:p>
          <a:p>
            <a:pPr marL="288925" indent="-288925" algn="l">
              <a:spcBef>
                <a:spcPct val="15000"/>
              </a:spcBef>
              <a:buSzPct val="100000"/>
              <a:buBlip>
                <a:blip r:embed="rId3"/>
              </a:buBlip>
            </a:pPr>
            <a:r>
              <a:rPr lang="en-GB" sz="17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load –</a:t>
            </a:r>
          </a:p>
          <a:p>
            <a:pPr marL="452438" indent="263525" algn="l">
              <a:spcBef>
                <a:spcPct val="15000"/>
              </a:spcBef>
              <a:buSzPct val="100000"/>
              <a:buFont typeface="Arial" pitchFamily="34" charset="0"/>
              <a:buChar char="•"/>
            </a:pPr>
            <a:r>
              <a:rPr lang="en-GB" sz="1700" dirty="0" smtClean="0">
                <a:latin typeface="Arial" pitchFamily="34" charset="0"/>
                <a:cs typeface="Arial" pitchFamily="34" charset="0"/>
              </a:rPr>
              <a:t>which could be a lamp etc</a:t>
            </a:r>
          </a:p>
          <a:p>
            <a:pPr marL="288925" indent="-288925" algn="l">
              <a:spcBef>
                <a:spcPct val="15000"/>
              </a:spcBef>
              <a:buSzPct val="100000"/>
              <a:buBlip>
                <a:blip r:embed="rId3"/>
              </a:buBlip>
            </a:pPr>
            <a:r>
              <a:rPr lang="en-GB" sz="17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means of transmitting – </a:t>
            </a:r>
          </a:p>
          <a:p>
            <a:pPr marL="715963" indent="-263525" algn="l">
              <a:spcBef>
                <a:spcPct val="15000"/>
              </a:spcBef>
              <a:buSzPct val="100000"/>
              <a:buFont typeface="Arial" pitchFamily="34" charset="0"/>
              <a:buChar char="•"/>
              <a:tabLst>
                <a:tab pos="715963" algn="l"/>
              </a:tabLst>
            </a:pPr>
            <a:r>
              <a:rPr lang="en-GB" sz="1700" dirty="0" smtClean="0">
                <a:latin typeface="Arial" pitchFamily="34" charset="0"/>
                <a:cs typeface="Arial" pitchFamily="34" charset="0"/>
              </a:rPr>
              <a:t>wires etc</a:t>
            </a:r>
            <a:endParaRPr lang="en-GB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1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32025" y="558225"/>
            <a:ext cx="4679950" cy="584775"/>
          </a:xfrm>
        </p:spPr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Measuring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electricity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8339" name="Rectangle 3"/>
          <p:cNvSpPr>
            <a:spLocks noChangeArrowheads="1"/>
          </p:cNvSpPr>
          <p:nvPr/>
        </p:nvSpPr>
        <p:spPr bwMode="auto">
          <a:xfrm>
            <a:off x="611188" y="4077072"/>
            <a:ext cx="7696200" cy="1768475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The equation for measuring current flow is Q = It or Q = I x t</a:t>
            </a:r>
          </a:p>
          <a:p>
            <a:pPr algn="l">
              <a:spcBef>
                <a:spcPct val="50000"/>
              </a:spcBef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Where Q = quantity of electricity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(C)</a:t>
            </a: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           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I = current (A)</a:t>
            </a:r>
          </a:p>
          <a:p>
            <a:pPr algn="l">
              <a:spcBef>
                <a:spcPct val="50000"/>
              </a:spcBef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t = time (s)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043608" y="3059668"/>
            <a:ext cx="6984776" cy="738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GB" sz="2000" dirty="0" smtClean="0"/>
              <a:t>The SI unit for current is the amp</a:t>
            </a:r>
          </a:p>
          <a:p>
            <a:pPr algn="ctr"/>
            <a:r>
              <a:rPr lang="en-GB" sz="2000" dirty="0" smtClean="0"/>
              <a:t>Current is the rate at which electricity flows around a circuit</a:t>
            </a:r>
            <a:endParaRPr lang="en-GB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11188" y="1412776"/>
            <a:ext cx="7993260" cy="13111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GB" dirty="0" smtClean="0"/>
              <a:t>The unit of electrical quantity is the </a:t>
            </a:r>
            <a:r>
              <a:rPr lang="en-GB" b="1" dirty="0" smtClean="0"/>
              <a:t>coulomb.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The definition of a coulomb is;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The quantity of electricity passing through a certain point in a circuit when a  current of 1 amp is maintained for 1 second.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2605439"/>
            <a:ext cx="8041004" cy="688256"/>
          </a:xfrm>
        </p:spPr>
        <p:txBody>
          <a:bodyPr/>
          <a:lstStyle/>
          <a:p>
            <a:pPr algn="ctr"/>
            <a:r>
              <a:rPr lang="en-GB" sz="4000" dirty="0" smtClean="0"/>
              <a:t>Multi choice questions</a:t>
            </a:r>
            <a:endParaRPr lang="en-GB" sz="4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188" y="620688"/>
            <a:ext cx="792125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1.  What is everything around us made up of?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	Neutrons  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 	Atoms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 	Electrons 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d)	Electric particles</a:t>
            </a:r>
          </a:p>
          <a:p>
            <a:pPr marL="358775" indent="-358775">
              <a:spcBef>
                <a:spcPts val="300"/>
              </a:spcBef>
              <a:buAutoNum type="alphaLcParenR" startAt="4"/>
            </a:pPr>
            <a:endParaRPr lang="en-GB" dirty="0" smtClean="0"/>
          </a:p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2</a:t>
            </a:r>
            <a:r>
              <a:rPr lang="en-GB" dirty="0" smtClean="0"/>
              <a:t>.	</a:t>
            </a:r>
            <a:r>
              <a:rPr lang="en-GB" b="1" dirty="0" smtClean="0"/>
              <a:t>What are atoms made up of?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	`Electrons’ `protons’ and `neutrons’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`Nucleus’ `protons’ and `neutrons’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`Electrons’ `nucleus’ and `neutrons’</a:t>
            </a:r>
            <a:r>
              <a:rPr lang="en-GB" dirty="0" smtClean="0"/>
              <a:t>  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d)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`Electrons’ `protons’ and ` nucleus’</a:t>
            </a:r>
            <a:endParaRPr lang="en-GB" dirty="0" smtClean="0"/>
          </a:p>
          <a:p>
            <a:pPr marL="358775" indent="-358775">
              <a:spcBef>
                <a:spcPts val="300"/>
              </a:spcBef>
              <a:buAutoNum type="alphaLcParenR" startAt="4"/>
            </a:pPr>
            <a:endParaRPr lang="en-GB" dirty="0" smtClean="0"/>
          </a:p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3</a:t>
            </a:r>
            <a:r>
              <a:rPr lang="en-GB" dirty="0" smtClean="0"/>
              <a:t>. 	</a:t>
            </a:r>
            <a:r>
              <a:rPr lang="en-GB" b="1" dirty="0" smtClean="0"/>
              <a:t>What sort of charge do protons have?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	Negative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	Positive 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	Dual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d)	High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188" y="620688"/>
            <a:ext cx="792125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4. 	What sort of charge do electrons have?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 	Negative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 	Positive 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 	Dual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d)	High </a:t>
            </a:r>
          </a:p>
          <a:p>
            <a:pPr marL="358775" indent="-358775">
              <a:spcBef>
                <a:spcPts val="300"/>
              </a:spcBef>
            </a:pPr>
            <a:endParaRPr lang="en-GB" dirty="0" smtClean="0"/>
          </a:p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5</a:t>
            </a:r>
            <a:r>
              <a:rPr lang="en-GB" dirty="0" smtClean="0"/>
              <a:t>.	</a:t>
            </a:r>
            <a:r>
              <a:rPr lang="en-GB" b="1" dirty="0" smtClean="0"/>
              <a:t>What makes a good conductor?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	An atom with few electrons in the outer shell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An atom with lots of electrons in the outer shell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An atom with few protons in the outer shell</a:t>
            </a:r>
            <a:endParaRPr lang="en-GB" dirty="0" smtClean="0"/>
          </a:p>
          <a:p>
            <a:pPr marL="714375" indent="-358775">
              <a:spcBef>
                <a:spcPts val="300"/>
              </a:spcBef>
              <a:buAutoNum type="alphaLcParenR" startAt="4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An atom with lots of protons in the outer shell</a:t>
            </a:r>
            <a:endParaRPr lang="en-GB" dirty="0" smtClean="0"/>
          </a:p>
          <a:p>
            <a:pPr marL="358775" indent="-358775">
              <a:spcBef>
                <a:spcPts val="300"/>
              </a:spcBef>
              <a:buAutoNum type="alphaLcParenR" startAt="4"/>
            </a:pPr>
            <a:endParaRPr lang="en-GB" dirty="0" smtClean="0"/>
          </a:p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6</a:t>
            </a:r>
            <a:r>
              <a:rPr lang="en-GB" dirty="0" smtClean="0"/>
              <a:t>. 	</a:t>
            </a:r>
            <a:r>
              <a:rPr lang="en-GB" b="1" dirty="0" smtClean="0"/>
              <a:t>What makes a good insulator?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An atom with few electrons in the outer shell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An atom with lots of electrons in the outer shell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An atom with few protons in the outer shell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d)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An atom with lots of protons in the outer shell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188" y="562831"/>
            <a:ext cx="792125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7. 	What is electricity considered to be?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 	Something that makes electrical appliances work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 	Something that only skilled people can work on 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 	A flow of electrons 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d)	All of the above</a:t>
            </a:r>
          </a:p>
          <a:p>
            <a:pPr marL="358775" indent="-358775">
              <a:spcBef>
                <a:spcPts val="300"/>
              </a:spcBef>
            </a:pPr>
            <a:endParaRPr lang="en-GB" b="1" dirty="0" smtClean="0"/>
          </a:p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8</a:t>
            </a:r>
            <a:r>
              <a:rPr lang="en-GB" dirty="0" smtClean="0"/>
              <a:t>. 	</a:t>
            </a:r>
            <a:r>
              <a:rPr lang="en-GB" b="1" dirty="0" smtClean="0"/>
              <a:t>What happens when a voltage is supplied to a conductor?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 electrons wakes up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It receives energy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 nucleus becomes active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d)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 protons lose their charge</a:t>
            </a:r>
            <a:endParaRPr lang="en-GB" dirty="0" smtClean="0"/>
          </a:p>
          <a:p>
            <a:pPr marL="358775" indent="-358775">
              <a:spcBef>
                <a:spcPts val="300"/>
              </a:spcBef>
            </a:pPr>
            <a:endParaRPr lang="en-GB" dirty="0" smtClean="0"/>
          </a:p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9</a:t>
            </a:r>
            <a:r>
              <a:rPr lang="en-GB" dirty="0" smtClean="0"/>
              <a:t>.	</a:t>
            </a:r>
            <a:r>
              <a:rPr lang="en-GB" b="1" dirty="0" smtClean="0"/>
              <a:t>When energy is supplied to an atom what happens 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	Nothing 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It explodes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 electrons move from one atom to another</a:t>
            </a:r>
            <a:endParaRPr lang="en-GB" dirty="0" smtClean="0"/>
          </a:p>
          <a:p>
            <a:pPr marL="714375" indent="-358775">
              <a:spcBef>
                <a:spcPts val="300"/>
              </a:spcBef>
              <a:buAutoNum type="alphaLcParenR" startAt="4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The electrons move faster inside the atom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188" y="548680"/>
            <a:ext cx="806526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10.  For current to flow in a circuit what must there be?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 	 A complete circuit and something to drive the electrons around the circuit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 	 Plenty of energised electrons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 	 A load of some sort in the circuit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d)	 All of the above</a:t>
            </a:r>
          </a:p>
          <a:p>
            <a:pPr marL="358775" indent="-358775">
              <a:spcBef>
                <a:spcPts val="300"/>
              </a:spcBef>
            </a:pPr>
            <a:endParaRPr lang="en-GB" b="1" dirty="0" smtClean="0"/>
          </a:p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11</a:t>
            </a:r>
            <a:r>
              <a:rPr lang="en-GB" dirty="0" smtClean="0"/>
              <a:t>. </a:t>
            </a:r>
            <a:r>
              <a:rPr lang="en-GB" b="1" dirty="0" smtClean="0"/>
              <a:t>Where does conventional current flow start from?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 negative terminal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 load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 positive terminal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d)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Don’t know </a:t>
            </a:r>
            <a:endParaRPr lang="en-GB" dirty="0" smtClean="0"/>
          </a:p>
          <a:p>
            <a:pPr marL="358775" indent="-358775">
              <a:spcBef>
                <a:spcPts val="300"/>
              </a:spcBef>
            </a:pPr>
            <a:endParaRPr lang="en-GB" dirty="0" smtClean="0"/>
          </a:p>
          <a:p>
            <a:pPr marL="358775" indent="-358775">
              <a:spcBef>
                <a:spcPts val="300"/>
              </a:spcBef>
            </a:pPr>
            <a:r>
              <a:rPr lang="en-GB" b="1" dirty="0" smtClean="0"/>
              <a:t>12</a:t>
            </a:r>
            <a:r>
              <a:rPr lang="en-GB" dirty="0" smtClean="0"/>
              <a:t>.	</a:t>
            </a:r>
            <a:r>
              <a:rPr lang="en-GB" b="1" dirty="0" smtClean="0"/>
              <a:t>The unit for electrical quantity is the?</a:t>
            </a:r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a)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	Amp 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b)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Coulomb </a:t>
            </a:r>
            <a:endParaRPr lang="en-GB" dirty="0" smtClean="0"/>
          </a:p>
          <a:p>
            <a:pPr marL="714375" indent="-358775">
              <a:spcBef>
                <a:spcPts val="300"/>
              </a:spcBef>
            </a:pPr>
            <a:r>
              <a:rPr lang="en-GB" dirty="0" smtClean="0"/>
              <a:t>c)	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Watt </a:t>
            </a:r>
            <a:endParaRPr lang="en-GB" dirty="0" smtClean="0"/>
          </a:p>
          <a:p>
            <a:pPr marL="714375" indent="-358775">
              <a:spcBef>
                <a:spcPts val="300"/>
              </a:spcBef>
              <a:buAutoNum type="alphaLcParenR" startAt="4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Power </a:t>
            </a:r>
            <a:endParaRPr lang="en-GB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236296" y="5805264"/>
            <a:ext cx="1440160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End of session 1</a:t>
            </a:r>
            <a:endParaRPr lang="en-GB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548680"/>
            <a:ext cx="8112442" cy="565146"/>
          </a:xfrm>
        </p:spPr>
        <p:txBody>
          <a:bodyPr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Outcome 4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824"/>
            <a:ext cx="8052752" cy="4163054"/>
          </a:xfr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700" dirty="0" smtClean="0"/>
              <a:t>By the end of this outcome you will have had the opportunity to:</a:t>
            </a:r>
          </a:p>
          <a:p>
            <a:pPr marL="273050" indent="-273050"/>
            <a:r>
              <a:rPr lang="en-GB" sz="1700" dirty="0" smtClean="0"/>
              <a:t>describe the basic principles of electron theory </a:t>
            </a:r>
          </a:p>
          <a:p>
            <a:pPr marL="273050" indent="-273050"/>
            <a:r>
              <a:rPr lang="en-GB" sz="1700" dirty="0" smtClean="0"/>
              <a:t>identify and differentiate between materials which are good conductors and insulators </a:t>
            </a:r>
          </a:p>
          <a:p>
            <a:pPr marL="273050" indent="-273050"/>
            <a:r>
              <a:rPr lang="en-GB" sz="1700" dirty="0" smtClean="0"/>
              <a:t>state the types and properties of different electrical cables </a:t>
            </a:r>
          </a:p>
          <a:p>
            <a:pPr marL="273050" indent="-273050"/>
            <a:r>
              <a:rPr lang="en-GB" sz="1700" dirty="0" smtClean="0"/>
              <a:t>describe what is meant by resistance and resistivity in relation to electrical circuits </a:t>
            </a:r>
          </a:p>
          <a:p>
            <a:pPr marL="273050" indent="-273050"/>
            <a:r>
              <a:rPr lang="en-GB" sz="1700" dirty="0" smtClean="0"/>
              <a:t>explain the relationship between current, voltage and resistance in parallel and series </a:t>
            </a:r>
            <a:r>
              <a:rPr lang="en-GB" sz="1700" dirty="0" err="1" smtClean="0"/>
              <a:t>d.c</a:t>
            </a:r>
            <a:r>
              <a:rPr lang="en-GB" sz="1700" dirty="0" smtClean="0"/>
              <a:t>. circuits </a:t>
            </a:r>
          </a:p>
          <a:p>
            <a:pPr marL="273050" indent="-273050"/>
            <a:r>
              <a:rPr lang="en-GB" sz="1700" dirty="0" smtClean="0"/>
              <a:t>calculate the values of current, voltage and resistance in parallel and series </a:t>
            </a:r>
            <a:r>
              <a:rPr lang="en-GB" sz="1700" dirty="0" err="1" smtClean="0"/>
              <a:t>d.c</a:t>
            </a:r>
            <a:r>
              <a:rPr lang="en-GB" sz="1700" dirty="0" smtClean="0"/>
              <a:t>. circuits </a:t>
            </a:r>
          </a:p>
          <a:p>
            <a:pPr marL="273050" indent="-273050"/>
            <a:r>
              <a:rPr lang="en-GB" sz="1700" dirty="0" smtClean="0"/>
              <a:t>calculate values of power in parallel and series </a:t>
            </a:r>
            <a:r>
              <a:rPr lang="en-GB" sz="1700" dirty="0" err="1" smtClean="0"/>
              <a:t>d.c</a:t>
            </a:r>
            <a:r>
              <a:rPr lang="en-GB" sz="1700" dirty="0" smtClean="0"/>
              <a:t>. circuits </a:t>
            </a:r>
          </a:p>
          <a:p>
            <a:pPr marL="273050" indent="-273050"/>
            <a:r>
              <a:rPr lang="en-GB" sz="1700" dirty="0" smtClean="0"/>
              <a:t>state what is meant by the term voltage drop in relation to electrical circuits </a:t>
            </a:r>
          </a:p>
          <a:p>
            <a:pPr marL="273050" indent="-273050">
              <a:lnSpc>
                <a:spcPct val="130000"/>
              </a:lnSpc>
              <a:spcBef>
                <a:spcPts val="0"/>
              </a:spcBef>
            </a:pPr>
            <a:r>
              <a:rPr lang="en-GB" sz="1700" dirty="0" smtClean="0"/>
              <a:t>describe the chemical and thermal effects of electrical currents.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11188" y="1124744"/>
            <a:ext cx="784924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 Understand the relationship between resistance, resistivity, voltage, current and power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 1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11188" y="1484784"/>
            <a:ext cx="7921252" cy="7294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dirty="0" smtClean="0"/>
              <a:t>In this session the student will have the opportunity:</a:t>
            </a:r>
          </a:p>
          <a:p>
            <a:pPr lvl="1" indent="-277813">
              <a:lnSpc>
                <a:spcPct val="130000"/>
              </a:lnSpc>
              <a:buFont typeface="Arial" pitchFamily="34" charset="0"/>
              <a:buChar char="•"/>
            </a:pPr>
            <a:r>
              <a:rPr lang="en-GB" dirty="0" smtClean="0"/>
              <a:t>Describe the basic principles of electron theory.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8680"/>
            <a:ext cx="8015287" cy="565146"/>
          </a:xfrm>
        </p:spPr>
        <p:txBody>
          <a:bodyPr wrap="square"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Atoms</a:t>
            </a:r>
          </a:p>
        </p:txBody>
      </p:sp>
      <p:sp>
        <p:nvSpPr>
          <p:cNvPr id="388099" name="Text Box 3"/>
          <p:cNvSpPr txBox="1">
            <a:spLocks noChangeArrowheads="1"/>
          </p:cNvSpPr>
          <p:nvPr/>
        </p:nvSpPr>
        <p:spPr bwMode="auto">
          <a:xfrm>
            <a:off x="4283968" y="1124744"/>
            <a:ext cx="4286280" cy="1615827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25000"/>
              </a:spcBef>
            </a:pPr>
            <a:r>
              <a:rPr lang="en-GB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Everything around us is made up of </a:t>
            </a:r>
            <a:r>
              <a:rPr lang="en-GB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atoms</a:t>
            </a:r>
          </a:p>
          <a:p>
            <a:pPr algn="l">
              <a:spcBef>
                <a:spcPct val="25000"/>
              </a:spcBef>
            </a:pPr>
            <a:r>
              <a:rPr lang="en-GB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 atom is made up of a number of different </a:t>
            </a:r>
            <a:r>
              <a:rPr lang="en-GB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particles</a:t>
            </a:r>
          </a:p>
          <a:p>
            <a:pPr algn="l">
              <a:spcBef>
                <a:spcPct val="25000"/>
              </a:spcBef>
            </a:pPr>
            <a:r>
              <a:rPr lang="en-GB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`</a:t>
            </a:r>
            <a:r>
              <a:rPr lang="en-GB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Electrons’ `protons’ and `neutrons’</a:t>
            </a:r>
          </a:p>
        </p:txBody>
      </p:sp>
      <p:sp>
        <p:nvSpPr>
          <p:cNvPr id="388100" name="Text Box 4"/>
          <p:cNvSpPr txBox="1">
            <a:spLocks noChangeArrowheads="1"/>
          </p:cNvSpPr>
          <p:nvPr/>
        </p:nvSpPr>
        <p:spPr bwMode="auto">
          <a:xfrm>
            <a:off x="1115616" y="5661248"/>
            <a:ext cx="190500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>
                <a:latin typeface="Arial" pitchFamily="34" charset="0"/>
                <a:cs typeface="Arial" pitchFamily="34" charset="0"/>
              </a:rPr>
              <a:t>Simplified atom</a:t>
            </a:r>
          </a:p>
        </p:txBody>
      </p:sp>
      <p:sp>
        <p:nvSpPr>
          <p:cNvPr id="388101" name="Text Box 5"/>
          <p:cNvSpPr txBox="1">
            <a:spLocks noChangeArrowheads="1"/>
          </p:cNvSpPr>
          <p:nvPr/>
        </p:nvSpPr>
        <p:spPr bwMode="auto">
          <a:xfrm>
            <a:off x="4355976" y="3429000"/>
            <a:ext cx="4176464" cy="1338828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The centre of the atom is the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nucleus</a:t>
            </a:r>
          </a:p>
          <a:p>
            <a:pPr algn="l">
              <a:spcBef>
                <a:spcPct val="50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The nucleus contains a number of protons and the same number of neutrons</a:t>
            </a:r>
          </a:p>
        </p:txBody>
      </p:sp>
      <p:sp>
        <p:nvSpPr>
          <p:cNvPr id="388103" name="Text Box 7"/>
          <p:cNvSpPr txBox="1">
            <a:spLocks noChangeArrowheads="1"/>
          </p:cNvSpPr>
          <p:nvPr/>
        </p:nvSpPr>
        <p:spPr bwMode="auto">
          <a:xfrm>
            <a:off x="611188" y="1340768"/>
            <a:ext cx="3313112" cy="9255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To decide what makes a good conductor or insulator we have to look at what it is made of.</a:t>
            </a:r>
          </a:p>
        </p:txBody>
      </p:sp>
      <p:pic>
        <p:nvPicPr>
          <p:cNvPr id="20" name="Picture 19" descr="Simplified atom colou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188" y="2492896"/>
            <a:ext cx="3136432" cy="3018246"/>
          </a:xfrm>
          <a:prstGeom prst="rect">
            <a:avLst/>
          </a:prstGeom>
        </p:spPr>
      </p:pic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8680"/>
            <a:ext cx="7993260" cy="584775"/>
          </a:xfrm>
        </p:spPr>
        <p:txBody>
          <a:bodyPr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Atoms</a:t>
            </a:r>
          </a:p>
        </p:txBody>
      </p:sp>
      <p:sp>
        <p:nvSpPr>
          <p:cNvPr id="389123" name="Text Box 3"/>
          <p:cNvSpPr txBox="1">
            <a:spLocks noChangeArrowheads="1"/>
          </p:cNvSpPr>
          <p:nvPr/>
        </p:nvSpPr>
        <p:spPr bwMode="auto">
          <a:xfrm>
            <a:off x="611188" y="1772816"/>
            <a:ext cx="7848600" cy="2092881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Protons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have a </a:t>
            </a:r>
            <a:r>
              <a:rPr lang="en-GB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positive</a:t>
            </a:r>
            <a:r>
              <a:rPr lang="en-GB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electrical charge.</a:t>
            </a:r>
          </a:p>
          <a:p>
            <a:pPr algn="l">
              <a:spcBef>
                <a:spcPct val="50000"/>
              </a:spcBef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Electrons have a </a:t>
            </a:r>
            <a:r>
              <a:rPr lang="en-GB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negative</a:t>
            </a:r>
            <a:r>
              <a:rPr lang="en-GB" sz="20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electrical charge.</a:t>
            </a:r>
          </a:p>
          <a:p>
            <a:pPr algn="l">
              <a:spcBef>
                <a:spcPct val="50000"/>
              </a:spcBef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The electrons are held in their orbit by the attraction that each of the electrical charges has for each other. </a:t>
            </a:r>
          </a:p>
          <a:p>
            <a:pPr algn="l">
              <a:spcBef>
                <a:spcPct val="50000"/>
              </a:spcBef>
            </a:pPr>
            <a:r>
              <a:rPr lang="en-GB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Protons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attract </a:t>
            </a:r>
            <a:r>
              <a:rPr lang="en-GB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electrons.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9125" y="142852"/>
            <a:ext cx="7905750" cy="914400"/>
          </a:xfrm>
        </p:spPr>
        <p:txBody>
          <a:bodyPr>
            <a:norm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Maximum Electrons in Each Shell</a:t>
            </a:r>
          </a:p>
        </p:txBody>
      </p:sp>
      <p:sp>
        <p:nvSpPr>
          <p:cNvPr id="390148" name="Text Box 4"/>
          <p:cNvSpPr txBox="1">
            <a:spLocks noChangeArrowheads="1"/>
          </p:cNvSpPr>
          <p:nvPr/>
        </p:nvSpPr>
        <p:spPr bwMode="auto">
          <a:xfrm>
            <a:off x="1043608" y="5013176"/>
            <a:ext cx="7206952" cy="779463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Electrons orbit in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levels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or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shells</a:t>
            </a:r>
            <a:r>
              <a:rPr lang="en-GB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that are given labels K L M and N.</a:t>
            </a:r>
          </a:p>
          <a:p>
            <a:pPr algn="l">
              <a:spcBef>
                <a:spcPct val="50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There is a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set number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of electrons that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can inhabit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each level.</a:t>
            </a:r>
          </a:p>
        </p:txBody>
      </p:sp>
      <p:sp>
        <p:nvSpPr>
          <p:cNvPr id="390175" name="Text Box 31"/>
          <p:cNvSpPr txBox="1">
            <a:spLocks noChangeArrowheads="1"/>
          </p:cNvSpPr>
          <p:nvPr/>
        </p:nvSpPr>
        <p:spPr bwMode="auto">
          <a:xfrm>
            <a:off x="4572000" y="2143116"/>
            <a:ext cx="4032448" cy="189282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The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electrons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are held in their orbit, by the attraction that each electrical charge has for one another. </a:t>
            </a:r>
          </a:p>
          <a:p>
            <a:pPr algn="l">
              <a:spcBef>
                <a:spcPct val="50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The distance away from the nucleus varies according to the energy the electron has.</a:t>
            </a:r>
          </a:p>
        </p:txBody>
      </p:sp>
      <p:pic>
        <p:nvPicPr>
          <p:cNvPr id="16" name="Picture 15" descr="Labels for energy levels of a typical atom colour.png"/>
          <p:cNvPicPr>
            <a:picLocks noChangeAspect="1"/>
          </p:cNvPicPr>
          <p:nvPr/>
        </p:nvPicPr>
        <p:blipFill>
          <a:blip r:embed="rId2" cstate="print">
            <a:lum bright="-12000" contrast="6000"/>
          </a:blip>
          <a:stretch>
            <a:fillRect/>
          </a:stretch>
        </p:blipFill>
        <p:spPr>
          <a:xfrm>
            <a:off x="611188" y="1412776"/>
            <a:ext cx="4370627" cy="2952000"/>
          </a:xfrm>
          <a:prstGeom prst="rect">
            <a:avLst/>
          </a:prstGeom>
        </p:spPr>
      </p:pic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8680"/>
            <a:ext cx="4392613" cy="565146"/>
          </a:xfrm>
        </p:spPr>
        <p:txBody>
          <a:bodyPr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An Atom of Copper</a:t>
            </a:r>
          </a:p>
        </p:txBody>
      </p:sp>
      <p:pic>
        <p:nvPicPr>
          <p:cNvPr id="391172" name="Picture 4" descr="Copper atom"/>
          <p:cNvPicPr>
            <a:picLocks noChangeAspect="1" noChangeArrowheads="1"/>
          </p:cNvPicPr>
          <p:nvPr/>
        </p:nvPicPr>
        <p:blipFill>
          <a:blip r:embed="rId2" cstate="print">
            <a:lum bright="-9000" contrast="68000"/>
          </a:blip>
          <a:srcRect/>
          <a:stretch>
            <a:fillRect/>
          </a:stretch>
        </p:blipFill>
        <p:spPr bwMode="auto">
          <a:xfrm>
            <a:off x="1979712" y="1579416"/>
            <a:ext cx="5220000" cy="3699168"/>
          </a:xfrm>
          <a:prstGeom prst="rect">
            <a:avLst/>
          </a:prstGeom>
          <a:noFill/>
        </p:spPr>
      </p:pic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8680"/>
            <a:ext cx="4500593" cy="584775"/>
          </a:xfrm>
        </p:spPr>
        <p:txBody>
          <a:bodyPr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An Atom of Copper</a:t>
            </a:r>
          </a:p>
        </p:txBody>
      </p:sp>
      <p:sp>
        <p:nvSpPr>
          <p:cNvPr id="392195" name="Text Box 3"/>
          <p:cNvSpPr txBox="1">
            <a:spLocks noChangeArrowheads="1"/>
          </p:cNvSpPr>
          <p:nvPr/>
        </p:nvSpPr>
        <p:spPr bwMode="auto">
          <a:xfrm>
            <a:off x="611188" y="2500306"/>
            <a:ext cx="7921252" cy="27515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It </a:t>
            </a:r>
            <a:r>
              <a:rPr lang="en-GB" sz="2400" b="1" dirty="0">
                <a:latin typeface="Arial" pitchFamily="34" charset="0"/>
                <a:cs typeface="Arial" pitchFamily="34" charset="0"/>
              </a:rPr>
              <a:t>is then described as </a:t>
            </a:r>
            <a:r>
              <a:rPr lang="en-GB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positive </a:t>
            </a:r>
            <a:r>
              <a:rPr lang="en-GB" sz="2400" b="1" dirty="0">
                <a:latin typeface="Arial" pitchFamily="34" charset="0"/>
                <a:cs typeface="Arial" pitchFamily="34" charset="0"/>
              </a:rPr>
              <a:t>or </a:t>
            </a:r>
            <a:r>
              <a:rPr lang="en-GB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negative ion. </a:t>
            </a:r>
          </a:p>
          <a:p>
            <a:pPr algn="l">
              <a:lnSpc>
                <a:spcPct val="120000"/>
              </a:lnSpc>
              <a:spcBef>
                <a:spcPct val="50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When an atom has energy applied to it, it will either gain or lose an electron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l">
              <a:lnSpc>
                <a:spcPct val="120000"/>
              </a:lnSpc>
              <a:spcBef>
                <a:spcPct val="500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happens when there was only one or two electrons orbiting the outer shell as we saw in the copper atom. </a:t>
            </a:r>
          </a:p>
          <a:p>
            <a:pPr algn="l">
              <a:lnSpc>
                <a:spcPct val="120000"/>
              </a:lnSpc>
              <a:spcBef>
                <a:spcPct val="50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It is easy for small amounts of energy to displace these electrons.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l">
              <a:lnSpc>
                <a:spcPct val="120000"/>
              </a:lnSpc>
              <a:spcBef>
                <a:spcPct val="500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is what makes copper a good conductor.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1188" y="1340768"/>
            <a:ext cx="7849244" cy="67813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Electrons and protons have electrical charge, and if there becomes an imbalance between the two, the atom becomes electrically charged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8680"/>
            <a:ext cx="7993260" cy="584775"/>
          </a:xfrm>
        </p:spPr>
        <p:txBody>
          <a:bodyPr wrap="square"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An Atom of Helium</a:t>
            </a:r>
          </a:p>
        </p:txBody>
      </p:sp>
      <p:sp>
        <p:nvSpPr>
          <p:cNvPr id="393219" name="Text Box 3"/>
          <p:cNvSpPr txBox="1">
            <a:spLocks noChangeArrowheads="1"/>
          </p:cNvSpPr>
          <p:nvPr/>
        </p:nvSpPr>
        <p:spPr bwMode="auto">
          <a:xfrm>
            <a:off x="611188" y="3643314"/>
            <a:ext cx="7849244" cy="243297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10000"/>
              </a:lnSpc>
              <a:spcBef>
                <a:spcPct val="25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Helium has a full outer shell and is therefore very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stable</a:t>
            </a:r>
            <a:r>
              <a:rPr lang="en-GB" sz="1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so it is difficult for it to react when energy is applied to it.</a:t>
            </a:r>
          </a:p>
          <a:p>
            <a:pPr algn="l">
              <a:lnSpc>
                <a:spcPct val="110000"/>
              </a:lnSpc>
              <a:spcBef>
                <a:spcPct val="25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This makes it a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good insulator</a:t>
            </a:r>
            <a:r>
              <a:rPr lang="en-GB" sz="1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>
              <a:lnSpc>
                <a:spcPct val="110000"/>
              </a:lnSpc>
              <a:spcBef>
                <a:spcPct val="25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When electrons form part of a complete shell, as with the helium, they are said to be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bonded electrons</a:t>
            </a:r>
            <a:r>
              <a:rPr lang="en-GB" sz="1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>
              <a:lnSpc>
                <a:spcPct val="110000"/>
              </a:lnSpc>
              <a:spcBef>
                <a:spcPct val="25000"/>
              </a:spcBef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When the shell is not full, as with the copper, the electrons are called </a:t>
            </a:r>
            <a:r>
              <a:rPr lang="en-GB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free electrons.</a:t>
            </a:r>
          </a:p>
        </p:txBody>
      </p:sp>
      <p:pic>
        <p:nvPicPr>
          <p:cNvPr id="14" name="Picture 13" descr="Helium atom colo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68513" y="1142984"/>
            <a:ext cx="4006974" cy="2232000"/>
          </a:xfrm>
          <a:prstGeom prst="rect">
            <a:avLst/>
          </a:prstGeom>
        </p:spPr>
      </p:pic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11</a:t>
            </a:r>
            <a:endParaRPr lang="en-GB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C30F3-04D5-4BB0-98FF-BCD4F5C5543F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B&amp;B Training Associates 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6277e475342a88f9359975c1e8cba7887de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Infinity">
      <a:dk1>
        <a:sysClr val="windowText" lastClr="000000"/>
      </a:dk1>
      <a:lt1>
        <a:sysClr val="window" lastClr="FFFFFF"/>
      </a:lt1>
      <a:dk2>
        <a:srgbClr val="EABB00"/>
      </a:dk2>
      <a:lt2>
        <a:srgbClr val="DEF2FA"/>
      </a:lt2>
      <a:accent1>
        <a:srgbClr val="983DB1"/>
      </a:accent1>
      <a:accent2>
        <a:srgbClr val="47D147"/>
      </a:accent2>
      <a:accent3>
        <a:srgbClr val="CC0053"/>
      </a:accent3>
      <a:accent4>
        <a:srgbClr val="EA950D"/>
      </a:accent4>
      <a:accent5>
        <a:srgbClr val="C800C8"/>
      </a:accent5>
      <a:accent6>
        <a:srgbClr val="6161FF"/>
      </a:accent6>
      <a:hlink>
        <a:srgbClr val="755D00"/>
      </a:hlink>
      <a:folHlink>
        <a:srgbClr val="31AEE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2203</TotalTime>
  <Words>1019</Words>
  <Application>Microsoft Office PowerPoint</Application>
  <PresentationFormat>On-screen Show (4:3)</PresentationFormat>
  <Paragraphs>204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Aspect</vt:lpstr>
      <vt:lpstr>Slide 1</vt:lpstr>
      <vt:lpstr>Outcome 4</vt:lpstr>
      <vt:lpstr>Session 1</vt:lpstr>
      <vt:lpstr>Atoms</vt:lpstr>
      <vt:lpstr>Atoms</vt:lpstr>
      <vt:lpstr>Maximum Electrons in Each Shell</vt:lpstr>
      <vt:lpstr>An Atom of Copper</vt:lpstr>
      <vt:lpstr>An Atom of Copper</vt:lpstr>
      <vt:lpstr>An Atom of Helium</vt:lpstr>
      <vt:lpstr>Current Flow</vt:lpstr>
      <vt:lpstr>Current Flow</vt:lpstr>
      <vt:lpstr>Current Flow</vt:lpstr>
      <vt:lpstr>Measuring electricity</vt:lpstr>
      <vt:lpstr>Multi choice questions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</dc:creator>
  <cp:lastModifiedBy>chris pc</cp:lastModifiedBy>
  <cp:revision>322</cp:revision>
  <dcterms:created xsi:type="dcterms:W3CDTF">2009-05-12T10:32:42Z</dcterms:created>
  <dcterms:modified xsi:type="dcterms:W3CDTF">2020-10-21T20:25:41Z</dcterms:modified>
</cp:coreProperties>
</file>