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notesMasterIdLst>
    <p:notesMasterId r:id="rId17"/>
  </p:notesMasterIdLst>
  <p:sldIdLst>
    <p:sldId id="26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277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CC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95" autoAdjust="0"/>
  </p:normalViewPr>
  <p:slideViewPr>
    <p:cSldViewPr>
      <p:cViewPr>
        <p:scale>
          <a:sx n="70" d="100"/>
          <a:sy n="70" d="100"/>
        </p:scale>
        <p:origin x="-72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117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F562DBE-B76F-474C-93F1-C264F877E3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19092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210E7-AFD3-4E9D-9518-A751B44CB5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BC79A-32DA-47A0-BC1C-1B79B58761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D5E18-C7FD-4E61-80DF-960B41E3D1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88913"/>
            <a:ext cx="7772400" cy="7921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557338"/>
            <a:ext cx="7775575" cy="44640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8C34C2-EC84-4798-9582-C519DE9052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920D3-4111-4498-9C43-7B23383C7C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E4DF8-BEB6-45BF-8E45-19130ABF6A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F2F00-BC51-4FE7-9A1F-25CA12C8E9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AD4EE-8C78-45E3-9A68-3582A98141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AFADE-7EE1-4A4D-BC26-546D3A33D0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A2648-8DDF-4DAD-A0FA-49682E0C55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AE8FF-7565-4104-BE8A-39E64F567C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FC0AE-4E92-4D55-9AB1-5EE740104A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1E47C-93BF-4821-AECC-2A51AEE042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79EED-6A28-40C5-8186-6B7F4C7B9F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20713"/>
            <a:ext cx="2057400" cy="5505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20713"/>
            <a:ext cx="6019800" cy="5505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A10EE-734C-4D2E-8E6A-6F446DF3ED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18487" cy="796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31055-E0B8-4C1B-9D7F-74C7FE760B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7A7B76F-9BB3-430C-B211-9B4CC0BF940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8B64C-7957-4A87-9B14-B47FACCC12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4032250" cy="4641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484313"/>
            <a:ext cx="4033837" cy="4641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62BF3-60A9-4A0C-99FF-8F64CAA6D5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BE8BA-00A8-465F-9A93-3DB8994F51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46055-8C6A-4C10-97CC-9FA0EE8552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86826-A753-40A0-9B8B-49C55CE5E3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56D2-A0C7-41C4-95FD-7180832BAA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2302A-2A72-49AA-8E42-9BAB383326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218487" cy="464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46AB1E6-6E9F-44EF-AC20-7437C1B358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0" y="1268413"/>
            <a:ext cx="914400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620713"/>
            <a:ext cx="8218487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638546C-1E71-4929-9B72-FE54DFDE65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2055" name="Picture 7" descr="SmartScreen_ 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3850" y="260350"/>
            <a:ext cx="15843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9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white">
          <a:xfrm>
            <a:off x="0" y="1474788"/>
            <a:ext cx="9144000" cy="5383212"/>
          </a:xfrm>
          <a:prstGeom prst="rect">
            <a:avLst/>
          </a:prstGeom>
          <a:solidFill>
            <a:srgbClr val="CC0000">
              <a:alpha val="7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GB" sz="1800">
                <a:cs typeface="Arial" charset="0"/>
              </a:rPr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GB" sz="4400" dirty="0" smtClean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GB" sz="4400" dirty="0" smtClean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GB" sz="44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GB" sz="4400" dirty="0" smtClean="0">
                <a:solidFill>
                  <a:schemeClr val="bg1"/>
                </a:solidFill>
              </a:rPr>
              <a:t>Transformers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692150"/>
            <a:ext cx="9143999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tIns="0" rIns="36000" bIns="3600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Unit </a:t>
            </a:r>
            <a:r>
              <a:rPr lang="en-GB" sz="2400" b="1" dirty="0" smtClean="0">
                <a:solidFill>
                  <a:srgbClr val="FF0000"/>
                </a:solidFill>
              </a:rPr>
              <a:t>202: Principles of electrical science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20688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EXAMPLE 3 - </a:t>
            </a:r>
            <a:r>
              <a:rPr lang="en-GB" dirty="0" smtClean="0">
                <a:solidFill>
                  <a:srgbClr val="0000FF"/>
                </a:solidFill>
              </a:rPr>
              <a:t>A transformer connected to a 240 volt 50Hz supply has a primary/secondary turns ratio of 20 : 1. Calculate the emf induced in a secondary winding.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0" y="1628800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484775"/>
                <a:gridCol w="3625895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0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1" y="3284984"/>
          <a:ext cx="9143999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855152"/>
                <a:gridCol w="3255517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x 240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20</a:t>
                      </a:r>
                      <a:endParaRPr lang="en-GB" sz="2400" b="0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0" y="2420888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484775"/>
                <a:gridCol w="3625895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x 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1" y="4077072"/>
          <a:ext cx="9143999" cy="432048"/>
        </p:xfrm>
        <a:graphic>
          <a:graphicData uri="http://schemas.openxmlformats.org/drawingml/2006/table">
            <a:tbl>
              <a:tblPr/>
              <a:tblGrid>
                <a:gridCol w="4373222"/>
                <a:gridCol w="660108"/>
                <a:gridCol w="4110669"/>
              </a:tblGrid>
              <a:tr h="432048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u="sng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12 volts</a:t>
                      </a:r>
                      <a:endParaRPr lang="en-GB" sz="2400" b="1" u="sng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20688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FF"/>
                </a:solidFill>
              </a:rPr>
              <a:t>Transformers are rated by their output capabilities</a:t>
            </a:r>
            <a:endParaRPr lang="en-GB" dirty="0" smtClean="0">
              <a:solidFill>
                <a:srgbClr val="0000FF"/>
              </a:solidFill>
            </a:endParaRPr>
          </a:p>
          <a:p>
            <a:r>
              <a:rPr lang="en-GB" dirty="0" smtClean="0">
                <a:solidFill>
                  <a:srgbClr val="0000FF"/>
                </a:solidFill>
              </a:rPr>
              <a:t>The output of a transformer is measured in </a:t>
            </a:r>
            <a:r>
              <a:rPr lang="en-GB" dirty="0" err="1" smtClean="0">
                <a:solidFill>
                  <a:srgbClr val="0000FF"/>
                </a:solidFill>
              </a:rPr>
              <a:t>kVA</a:t>
            </a:r>
            <a:r>
              <a:rPr lang="en-GB" dirty="0" smtClean="0">
                <a:solidFill>
                  <a:srgbClr val="0000FF"/>
                </a:solidFill>
              </a:rPr>
              <a:t> or MVA.</a:t>
            </a:r>
          </a:p>
          <a:p>
            <a:endParaRPr lang="en-GB" dirty="0" smtClean="0">
              <a:solidFill>
                <a:srgbClr val="0000FF"/>
              </a:solidFill>
            </a:endParaRPr>
          </a:p>
          <a:p>
            <a:r>
              <a:rPr lang="en-GB" dirty="0" smtClean="0">
                <a:solidFill>
                  <a:srgbClr val="0000FF"/>
                </a:solidFill>
              </a:rPr>
              <a:t>Therefore if a transformer is rated at 20.7kVA at 230 volts, it is capable of delivering a load current of 90 amps.</a:t>
            </a:r>
          </a:p>
          <a:p>
            <a:endParaRPr lang="en-GB" dirty="0" smtClean="0">
              <a:solidFill>
                <a:srgbClr val="0000FF"/>
              </a:solidFill>
            </a:endParaRPr>
          </a:p>
          <a:p>
            <a:r>
              <a:rPr lang="en-GB" dirty="0" smtClean="0">
                <a:solidFill>
                  <a:srgbClr val="0000FF"/>
                </a:solidFill>
              </a:rPr>
              <a:t>This is arrived at by dividing the </a:t>
            </a:r>
            <a:r>
              <a:rPr lang="en-GB" dirty="0" err="1" smtClean="0">
                <a:solidFill>
                  <a:srgbClr val="0000FF"/>
                </a:solidFill>
              </a:rPr>
              <a:t>kVA</a:t>
            </a:r>
            <a:r>
              <a:rPr lang="en-GB" dirty="0" smtClean="0">
                <a:solidFill>
                  <a:srgbClr val="0000FF"/>
                </a:solidFill>
              </a:rPr>
              <a:t> rating by the rated voltage.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0" y="3068960"/>
          <a:ext cx="9144000" cy="432048"/>
        </p:xfrm>
        <a:graphic>
          <a:graphicData uri="http://schemas.openxmlformats.org/drawingml/2006/table">
            <a:tbl>
              <a:tblPr/>
              <a:tblGrid>
                <a:gridCol w="2483768"/>
                <a:gridCol w="1889454"/>
                <a:gridCol w="660108"/>
                <a:gridCol w="4110670"/>
              </a:tblGrid>
              <a:tr h="43204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0" dirty="0" smtClean="0">
                          <a:solidFill>
                            <a:srgbClr val="FF0000"/>
                          </a:solidFill>
                          <a:latin typeface="+mn-lt"/>
                          <a:ea typeface="Cambria Math" pitchFamily="18" charset="0"/>
                        </a:rPr>
                        <a:t>Since</a:t>
                      </a:r>
                      <a:endParaRPr lang="en-GB" sz="20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err="1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kVA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Volts x amps</a:t>
                      </a:r>
                      <a:endParaRPr lang="en-GB" sz="2400" b="0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0" y="3717032"/>
          <a:ext cx="9144000" cy="731520"/>
        </p:xfrm>
        <a:graphic>
          <a:graphicData uri="http://schemas.openxmlformats.org/drawingml/2006/table">
            <a:tbl>
              <a:tblPr/>
              <a:tblGrid>
                <a:gridCol w="1475656"/>
                <a:gridCol w="1296144"/>
                <a:gridCol w="1601422"/>
                <a:gridCol w="660108"/>
                <a:gridCol w="834814"/>
                <a:gridCol w="3275856"/>
              </a:tblGrid>
              <a:tr h="1796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0" dirty="0" smtClean="0">
                          <a:solidFill>
                            <a:srgbClr val="FF0000"/>
                          </a:solidFill>
                          <a:latin typeface="+mn-lt"/>
                          <a:ea typeface="Cambria Math" pitchFamily="18" charset="0"/>
                        </a:rPr>
                        <a:t>Then</a:t>
                      </a:r>
                      <a:endParaRPr lang="en-GB" sz="20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Amps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err="1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kVA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Volts</a:t>
                      </a:r>
                      <a:endParaRPr lang="en-GB" sz="2400" b="0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1" y="5517232"/>
          <a:ext cx="9143999" cy="432048"/>
        </p:xfrm>
        <a:graphic>
          <a:graphicData uri="http://schemas.openxmlformats.org/drawingml/2006/table">
            <a:tbl>
              <a:tblPr/>
              <a:tblGrid>
                <a:gridCol w="4373222"/>
                <a:gridCol w="660108"/>
                <a:gridCol w="4110669"/>
              </a:tblGrid>
              <a:tr h="432048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u="sng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90 amperes</a:t>
                      </a:r>
                      <a:endParaRPr lang="en-GB" sz="2400" b="1" u="sng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4581128"/>
          <a:ext cx="9144000" cy="731520"/>
        </p:xfrm>
        <a:graphic>
          <a:graphicData uri="http://schemas.openxmlformats.org/drawingml/2006/table">
            <a:tbl>
              <a:tblPr/>
              <a:tblGrid>
                <a:gridCol w="1475656"/>
                <a:gridCol w="1296144"/>
                <a:gridCol w="1601422"/>
                <a:gridCol w="660108"/>
                <a:gridCol w="1410878"/>
                <a:gridCol w="2699792"/>
              </a:tblGrid>
              <a:tr h="1796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0" dirty="0" err="1" smtClean="0">
                          <a:solidFill>
                            <a:srgbClr val="FF0000"/>
                          </a:solidFill>
                          <a:latin typeface="+mn-lt"/>
                          <a:ea typeface="Cambria Math" pitchFamily="18" charset="0"/>
                        </a:rPr>
                        <a:t>eg</a:t>
                      </a:r>
                      <a:endParaRPr lang="en-GB" sz="20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I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20700VA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230V</a:t>
                      </a:r>
                      <a:endParaRPr lang="en-GB" sz="2400" b="0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20688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EXAMPLE 4 - </a:t>
            </a:r>
            <a:r>
              <a:rPr lang="en-GB" dirty="0" smtClean="0">
                <a:solidFill>
                  <a:srgbClr val="0000FF"/>
                </a:solidFill>
              </a:rPr>
              <a:t>A 50KVA single phase transformer has a turns ratio of 440/20. The primary winding is connected to a 220 Volt 50Hz supply. Calculate:</a:t>
            </a:r>
          </a:p>
          <a:p>
            <a:pPr marL="457200" lvl="0" indent="-457200" hangingPunct="0">
              <a:buFont typeface="+mj-lt"/>
              <a:buAutoNum type="alphaLcParenR"/>
            </a:pPr>
            <a:r>
              <a:rPr lang="en-GB" dirty="0" smtClean="0">
                <a:solidFill>
                  <a:srgbClr val="0000FF"/>
                </a:solidFill>
              </a:rPr>
              <a:t>The secondary voltage on no load.</a:t>
            </a:r>
          </a:p>
          <a:p>
            <a:pPr marL="457200" indent="-457200">
              <a:buFont typeface="+mj-lt"/>
              <a:buAutoNum type="alphaLcParenR"/>
            </a:pPr>
            <a:r>
              <a:rPr lang="en-GB" dirty="0" smtClean="0">
                <a:solidFill>
                  <a:srgbClr val="0000FF"/>
                </a:solidFill>
              </a:rPr>
              <a:t>The approximate values of primary and secondary currents on Full load.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0" y="2060848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484775"/>
                <a:gridCol w="3625895"/>
              </a:tblGrid>
              <a:tr h="1796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0" dirty="0" smtClean="0">
                          <a:solidFill>
                            <a:srgbClr val="FF0000"/>
                          </a:solidFill>
                          <a:latin typeface="+mn-lt"/>
                          <a:ea typeface="Cambria Math" pitchFamily="18" charset="0"/>
                        </a:rPr>
                        <a:t>a)</a:t>
                      </a:r>
                      <a:endParaRPr lang="en-GB" sz="20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1" y="3717032"/>
          <a:ext cx="9143999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855152"/>
                <a:gridCol w="3255517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20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x 220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440</a:t>
                      </a:r>
                      <a:endParaRPr lang="en-GB" sz="2400" b="0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0" y="2852936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484775"/>
                <a:gridCol w="3625895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x 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1" y="4509120"/>
          <a:ext cx="9143999" cy="432048"/>
        </p:xfrm>
        <a:graphic>
          <a:graphicData uri="http://schemas.openxmlformats.org/drawingml/2006/table">
            <a:tbl>
              <a:tblPr/>
              <a:tblGrid>
                <a:gridCol w="4373222"/>
                <a:gridCol w="660108"/>
                <a:gridCol w="4110669"/>
              </a:tblGrid>
              <a:tr h="432048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u="sng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10 volts</a:t>
                      </a:r>
                      <a:endParaRPr lang="en-GB" sz="2400" b="1" u="sng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20688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EXAMPLE 4 - </a:t>
            </a:r>
            <a:r>
              <a:rPr lang="en-GB" dirty="0" smtClean="0">
                <a:solidFill>
                  <a:srgbClr val="0000FF"/>
                </a:solidFill>
              </a:rPr>
              <a:t>A 50KVA single phase transformer has a turns ratio of 440/20. The primary winding is connected to a 220 Volt 50Hz supply. Calculate:</a:t>
            </a:r>
          </a:p>
          <a:p>
            <a:pPr marL="457200" lvl="0" indent="-457200" hangingPunct="0">
              <a:buFont typeface="+mj-lt"/>
              <a:buAutoNum type="alphaLcParenR"/>
            </a:pPr>
            <a:r>
              <a:rPr lang="en-GB" dirty="0" smtClean="0">
                <a:solidFill>
                  <a:srgbClr val="0000FF"/>
                </a:solidFill>
              </a:rPr>
              <a:t>The secondary voltage on no load.</a:t>
            </a:r>
          </a:p>
          <a:p>
            <a:pPr marL="457200" indent="-457200">
              <a:buFont typeface="+mj-lt"/>
              <a:buAutoNum type="alphaLcParenR"/>
            </a:pPr>
            <a:r>
              <a:rPr lang="en-GB" dirty="0" smtClean="0">
                <a:solidFill>
                  <a:srgbClr val="FF0000"/>
                </a:solidFill>
              </a:rPr>
              <a:t>The approximate values of primary and secondary currents on Full load.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0" y="2060848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690798"/>
                <a:gridCol w="3419872"/>
              </a:tblGrid>
              <a:tr h="1796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0" dirty="0" smtClean="0">
                          <a:solidFill>
                            <a:srgbClr val="FF0000"/>
                          </a:solidFill>
                          <a:latin typeface="+mn-lt"/>
                          <a:ea typeface="Cambria Math" pitchFamily="18" charset="0"/>
                        </a:rPr>
                        <a:t>b)</a:t>
                      </a:r>
                      <a:endParaRPr lang="en-GB" sz="20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I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KVA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0" y="2852936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1050838"/>
                <a:gridCol w="3059832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50000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220</a:t>
                      </a:r>
                      <a:endParaRPr lang="en-GB" sz="2400" b="0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0" y="3573016"/>
          <a:ext cx="9143999" cy="432048"/>
        </p:xfrm>
        <a:graphic>
          <a:graphicData uri="http://schemas.openxmlformats.org/drawingml/2006/table">
            <a:tbl>
              <a:tblPr/>
              <a:tblGrid>
                <a:gridCol w="4373222"/>
                <a:gridCol w="660108"/>
                <a:gridCol w="4110669"/>
              </a:tblGrid>
              <a:tr h="432048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u="sng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227</a:t>
                      </a:r>
                      <a:r>
                        <a:rPr lang="en-GB" sz="2400" b="1" u="sng" baseline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 amps</a:t>
                      </a:r>
                      <a:endParaRPr lang="en-GB" sz="2400" b="1" u="sng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4437112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690798"/>
                <a:gridCol w="3419872"/>
              </a:tblGrid>
              <a:tr h="1796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0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I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KVA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0" y="5229200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1050838"/>
                <a:gridCol w="3059832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50000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10</a:t>
                      </a:r>
                      <a:endParaRPr lang="en-GB" sz="2400" b="0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0" y="5949280"/>
          <a:ext cx="9143999" cy="432048"/>
        </p:xfrm>
        <a:graphic>
          <a:graphicData uri="http://schemas.openxmlformats.org/drawingml/2006/table">
            <a:tbl>
              <a:tblPr/>
              <a:tblGrid>
                <a:gridCol w="4373222"/>
                <a:gridCol w="660108"/>
                <a:gridCol w="4110669"/>
              </a:tblGrid>
              <a:tr h="432048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u="sng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5 000</a:t>
                      </a:r>
                      <a:r>
                        <a:rPr lang="en-GB" sz="2400" b="1" u="sng" baseline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 amps</a:t>
                      </a:r>
                      <a:endParaRPr lang="en-GB" sz="2400" b="1" u="sng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white">
          <a:xfrm>
            <a:off x="0" y="1474788"/>
            <a:ext cx="9144000" cy="5383212"/>
          </a:xfrm>
          <a:prstGeom prst="rect">
            <a:avLst/>
          </a:prstGeom>
          <a:solidFill>
            <a:srgbClr val="CC0000">
              <a:alpha val="7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GB" sz="1800">
                <a:cs typeface="Arial" charset="0"/>
              </a:rPr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GB" sz="4400" dirty="0" smtClean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GB" sz="4400" dirty="0" smtClean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GB" sz="4400" dirty="0" smtClean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4400" b="1" dirty="0" smtClean="0">
                <a:solidFill>
                  <a:schemeClr val="bg1"/>
                </a:solidFill>
              </a:rPr>
              <a:t>The End</a:t>
            </a:r>
          </a:p>
          <a:p>
            <a:pPr eaLnBrk="1" hangingPunct="1"/>
            <a:endParaRPr lang="en-GB" sz="4400" dirty="0" smtClean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692150"/>
            <a:ext cx="9143999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tIns="0" rIns="36000" bIns="36000" anchor="ctr"/>
          <a:lstStyle/>
          <a:p>
            <a:pPr algn="ctr"/>
            <a:r>
              <a:rPr lang="en-GB" sz="2400" b="1" dirty="0" smtClean="0">
                <a:solidFill>
                  <a:srgbClr val="FF0000"/>
                </a:solidFill>
              </a:rPr>
              <a:t>Unit 202: Principles of electrical science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671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00FF"/>
                </a:solidFill>
              </a:rPr>
              <a:t>Self-Inductance</a:t>
            </a:r>
            <a:endParaRPr lang="en-GB" dirty="0" smtClean="0">
              <a:solidFill>
                <a:srgbClr val="0000FF"/>
              </a:solidFill>
            </a:endParaRPr>
          </a:p>
        </p:txBody>
      </p:sp>
      <p:pic>
        <p:nvPicPr>
          <p:cNvPr id="6" name="Picture 5" descr="01 transform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484784"/>
            <a:ext cx="8369678" cy="1512168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9552" y="3284984"/>
          <a:ext cx="8208912" cy="1027544"/>
        </p:xfrm>
        <a:graphic>
          <a:graphicData uri="http://schemas.openxmlformats.org/drawingml/2006/table">
            <a:tbl>
              <a:tblPr/>
              <a:tblGrid>
                <a:gridCol w="3816425"/>
                <a:gridCol w="576064"/>
                <a:gridCol w="288032"/>
                <a:gridCol w="1368152"/>
                <a:gridCol w="2160239"/>
              </a:tblGrid>
              <a:tr h="513772">
                <a:tc row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Induced emf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-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L.(I</a:t>
                      </a:r>
                      <a:r>
                        <a:rPr lang="en-GB" sz="2400" b="1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 – I</a:t>
                      </a:r>
                      <a:r>
                        <a:rPr lang="en-GB" sz="2400" b="1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</a:tr>
              <a:tr h="5137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t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4797152"/>
          <a:ext cx="9144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608"/>
                <a:gridCol w="1800200"/>
                <a:gridCol w="720080"/>
                <a:gridCol w="558011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b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Where:</a:t>
                      </a:r>
                      <a:endParaRPr lang="en-GB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solidFill>
                            <a:srgbClr val="0000FF"/>
                          </a:solidFill>
                        </a:rPr>
                        <a:t>L</a:t>
                      </a:r>
                      <a:endParaRPr lang="en-GB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0000FF"/>
                          </a:solidFill>
                        </a:rPr>
                        <a:t>=</a:t>
                      </a:r>
                      <a:endParaRPr lang="en-GB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00FF"/>
                          </a:solidFill>
                        </a:rPr>
                        <a:t>Value of inductance in Henrys (H)</a:t>
                      </a:r>
                      <a:endParaRPr lang="en-GB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0" y="5445224"/>
          <a:ext cx="9144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608"/>
                <a:gridCol w="1800200"/>
                <a:gridCol w="720080"/>
                <a:gridCol w="5580112"/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solidFill>
                            <a:srgbClr val="0000FF"/>
                          </a:solidFill>
                        </a:rPr>
                        <a:t>t</a:t>
                      </a:r>
                      <a:endParaRPr lang="en-GB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0000FF"/>
                          </a:solidFill>
                        </a:rPr>
                        <a:t>=</a:t>
                      </a:r>
                      <a:endParaRPr lang="en-GB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00FF"/>
                          </a:solidFill>
                        </a:rPr>
                        <a:t>Time in seconds (s)</a:t>
                      </a:r>
                      <a:endParaRPr lang="en-GB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0" y="6093296"/>
          <a:ext cx="9144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608"/>
                <a:gridCol w="1800200"/>
                <a:gridCol w="720080"/>
                <a:gridCol w="5580112"/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r>
                        <a:rPr lang="en-GB" baseline="-25000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r>
                        <a:rPr lang="en-GB" dirty="0" smtClean="0">
                          <a:solidFill>
                            <a:srgbClr val="0000FF"/>
                          </a:solidFill>
                        </a:rPr>
                        <a:t> and I</a:t>
                      </a:r>
                      <a:r>
                        <a:rPr lang="en-GB" baseline="-25000" dirty="0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en-GB" baseline="-2500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0000FF"/>
                          </a:solidFill>
                        </a:rPr>
                        <a:t>=</a:t>
                      </a:r>
                      <a:endParaRPr lang="en-GB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00FF"/>
                          </a:solidFill>
                        </a:rPr>
                        <a:t>Values of current</a:t>
                      </a:r>
                      <a:endParaRPr lang="en-GB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764704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EXAMPLE 1 - </a:t>
            </a:r>
            <a:r>
              <a:rPr lang="en-GB" dirty="0" smtClean="0">
                <a:solidFill>
                  <a:srgbClr val="0000FF"/>
                </a:solidFill>
              </a:rPr>
              <a:t>If the current flowing through a coil of inductance of 0.7H increases from 2A to 10A in 40 </a:t>
            </a:r>
            <a:r>
              <a:rPr lang="en-GB" dirty="0" err="1" smtClean="0">
                <a:solidFill>
                  <a:srgbClr val="0000FF"/>
                </a:solidFill>
              </a:rPr>
              <a:t>milli</a:t>
            </a:r>
            <a:r>
              <a:rPr lang="en-GB" dirty="0" smtClean="0">
                <a:solidFill>
                  <a:srgbClr val="0000FF"/>
                </a:solidFill>
              </a:rPr>
              <a:t> seconds, calculate the average value of an induced emf.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0" y="1556792"/>
          <a:ext cx="9144000" cy="731520"/>
        </p:xfrm>
        <a:graphic>
          <a:graphicData uri="http://schemas.openxmlformats.org/drawingml/2006/table">
            <a:tbl>
              <a:tblPr/>
              <a:tblGrid>
                <a:gridCol w="4251159"/>
                <a:gridCol w="641684"/>
                <a:gridCol w="255221"/>
                <a:gridCol w="1368152"/>
                <a:gridCol w="2627784"/>
              </a:tblGrid>
              <a:tr h="179670">
                <a:tc row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E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-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L.(I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 – I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t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0" y="2420888"/>
          <a:ext cx="9144000" cy="731520"/>
        </p:xfrm>
        <a:graphic>
          <a:graphicData uri="http://schemas.openxmlformats.org/drawingml/2006/table">
            <a:tbl>
              <a:tblPr/>
              <a:tblGrid>
                <a:gridCol w="4251159"/>
                <a:gridCol w="641684"/>
                <a:gridCol w="255221"/>
                <a:gridCol w="1872208"/>
                <a:gridCol w="2123728"/>
              </a:tblGrid>
              <a:tr h="179670">
                <a:tc row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-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0.7 x (10 – 2)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40 x 10</a:t>
                      </a:r>
                      <a:r>
                        <a:rPr lang="en-GB" sz="2400" b="0" baseline="30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-3</a:t>
                      </a:r>
                      <a:endParaRPr lang="en-GB" sz="2400" b="0" baseline="30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0" y="3212976"/>
          <a:ext cx="9144000" cy="731520"/>
        </p:xfrm>
        <a:graphic>
          <a:graphicData uri="http://schemas.openxmlformats.org/drawingml/2006/table">
            <a:tbl>
              <a:tblPr/>
              <a:tblGrid>
                <a:gridCol w="4251159"/>
                <a:gridCol w="641684"/>
                <a:gridCol w="255221"/>
                <a:gridCol w="1296144"/>
                <a:gridCol w="2699792"/>
              </a:tblGrid>
              <a:tr h="179670">
                <a:tc row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-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0.7 x 8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40 x 10</a:t>
                      </a:r>
                      <a:r>
                        <a:rPr lang="en-GB" sz="2400" b="0" baseline="30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-3</a:t>
                      </a:r>
                      <a:endParaRPr lang="en-GB" sz="2400" b="0" baseline="30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0" y="4077072"/>
          <a:ext cx="9144000" cy="731520"/>
        </p:xfrm>
        <a:graphic>
          <a:graphicData uri="http://schemas.openxmlformats.org/drawingml/2006/table">
            <a:tbl>
              <a:tblPr/>
              <a:tblGrid>
                <a:gridCol w="4251159"/>
                <a:gridCol w="641684"/>
                <a:gridCol w="255221"/>
                <a:gridCol w="1296144"/>
                <a:gridCol w="2699792"/>
              </a:tblGrid>
              <a:tr h="179670">
                <a:tc row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-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5.6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40 x 10</a:t>
                      </a:r>
                      <a:r>
                        <a:rPr lang="en-GB" sz="2400" b="0" baseline="30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-3</a:t>
                      </a:r>
                      <a:endParaRPr lang="en-GB" sz="2400" b="0" baseline="30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0" y="5013176"/>
          <a:ext cx="9144000" cy="432048"/>
        </p:xfrm>
        <a:graphic>
          <a:graphicData uri="http://schemas.openxmlformats.org/drawingml/2006/table">
            <a:tbl>
              <a:tblPr/>
              <a:tblGrid>
                <a:gridCol w="4251159"/>
                <a:gridCol w="641684"/>
                <a:gridCol w="4251157"/>
              </a:tblGrid>
              <a:tr h="432048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u="sng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- 140 volts</a:t>
                      </a:r>
                      <a:endParaRPr lang="en-GB" sz="2400" b="1" u="sng" baseline="30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671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00FF"/>
                </a:solidFill>
              </a:rPr>
              <a:t>Mutual Inductance</a:t>
            </a:r>
            <a:endParaRPr lang="en-GB" dirty="0" smtClean="0">
              <a:solidFill>
                <a:srgbClr val="0000FF"/>
              </a:solidFill>
            </a:endParaRPr>
          </a:p>
        </p:txBody>
      </p:sp>
      <p:pic>
        <p:nvPicPr>
          <p:cNvPr id="14" name="Picture 13" descr="02 transform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5191" y="2060848"/>
            <a:ext cx="8649297" cy="3315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3671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00FF"/>
                </a:solidFill>
              </a:rPr>
              <a:t>Practical transformer</a:t>
            </a:r>
            <a:endParaRPr lang="en-GB" dirty="0" smtClean="0">
              <a:solidFill>
                <a:srgbClr val="0000FF"/>
              </a:solidFill>
            </a:endParaRPr>
          </a:p>
        </p:txBody>
      </p:sp>
      <p:pic>
        <p:nvPicPr>
          <p:cNvPr id="6" name="Picture 5" descr="10 transform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6529" y="1844824"/>
            <a:ext cx="8595951" cy="34714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4868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00FF"/>
                </a:solidFill>
              </a:rPr>
              <a:t>Transformer equation</a:t>
            </a:r>
            <a:endParaRPr lang="en-GB" dirty="0" smtClean="0">
              <a:solidFill>
                <a:srgbClr val="0000FF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67544" y="4725144"/>
          <a:ext cx="8208912" cy="1027544"/>
        </p:xfrm>
        <a:graphic>
          <a:graphicData uri="http://schemas.openxmlformats.org/drawingml/2006/table">
            <a:tbl>
              <a:tblPr/>
              <a:tblGrid>
                <a:gridCol w="8208912"/>
              </a:tblGrid>
              <a:tr h="1027544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1484784"/>
            <a:ext cx="6250907" cy="864096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3068960"/>
            <a:ext cx="3461556" cy="1014214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4869160"/>
            <a:ext cx="1808027" cy="792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20688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EXAMPLE 2 - </a:t>
            </a:r>
            <a:r>
              <a:rPr lang="en-GB" dirty="0" smtClean="0">
                <a:solidFill>
                  <a:srgbClr val="0000FF"/>
                </a:solidFill>
              </a:rPr>
              <a:t>A transformer connected to a 230 volt 50Hz supply has a primary winding of 1200 turns. Calculate:</a:t>
            </a:r>
          </a:p>
          <a:p>
            <a:pPr marL="457200" lvl="0" indent="-457200" hangingPunct="0">
              <a:buFont typeface="+mj-lt"/>
              <a:buAutoNum type="alphaLcParenR"/>
            </a:pPr>
            <a:r>
              <a:rPr lang="en-GB" dirty="0" smtClean="0">
                <a:solidFill>
                  <a:srgbClr val="0000FF"/>
                </a:solidFill>
              </a:rPr>
              <a:t>The emf induced in a secondary winding of 300 turns.</a:t>
            </a:r>
          </a:p>
          <a:p>
            <a:pPr marL="457200" lvl="0" indent="-457200" hangingPunct="0">
              <a:buFont typeface="+mj-lt"/>
              <a:buAutoNum type="alphaLcParenR"/>
            </a:pPr>
            <a:r>
              <a:rPr lang="en-GB" dirty="0" smtClean="0">
                <a:solidFill>
                  <a:srgbClr val="0000FF"/>
                </a:solidFill>
              </a:rPr>
              <a:t>The number of turns that would be required in the secondary winding, if it is to produce an emf of 100 volts.</a:t>
            </a:r>
          </a:p>
          <a:p>
            <a:pPr marL="457200" indent="-457200">
              <a:buFont typeface="+mj-lt"/>
              <a:buAutoNum type="alphaLcParenR"/>
            </a:pPr>
            <a:r>
              <a:rPr lang="en-GB" dirty="0" smtClean="0">
                <a:solidFill>
                  <a:srgbClr val="0000FF"/>
                </a:solidFill>
              </a:rPr>
              <a:t>The volts per turn there are on the primary and secondary windings in part (a) above.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0" y="2780928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484775"/>
                <a:gridCol w="3625895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0" dirty="0" smtClean="0">
                          <a:solidFill>
                            <a:srgbClr val="FF0000"/>
                          </a:solidFill>
                          <a:latin typeface="+mn-lt"/>
                          <a:ea typeface="Cambria Math" pitchFamily="18" charset="0"/>
                        </a:rPr>
                        <a:t>a)</a:t>
                      </a:r>
                      <a:endParaRPr lang="en-GB" sz="20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" y="4437112"/>
          <a:ext cx="9143999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855152"/>
                <a:gridCol w="3255517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300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x 230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1200</a:t>
                      </a:r>
                      <a:endParaRPr lang="en-GB" sz="2400" b="0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0" y="3573016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484775"/>
                <a:gridCol w="3625895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x 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" y="5229200"/>
          <a:ext cx="9143999" cy="432048"/>
        </p:xfrm>
        <a:graphic>
          <a:graphicData uri="http://schemas.openxmlformats.org/drawingml/2006/table">
            <a:tbl>
              <a:tblPr/>
              <a:tblGrid>
                <a:gridCol w="4373222"/>
                <a:gridCol w="660108"/>
                <a:gridCol w="4110669"/>
              </a:tblGrid>
              <a:tr h="432048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u="sng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57.5V</a:t>
                      </a:r>
                      <a:endParaRPr lang="en-GB" sz="2400" b="1" u="sng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20688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EXAMPLE 2 - </a:t>
            </a:r>
            <a:r>
              <a:rPr lang="en-GB" dirty="0" smtClean="0">
                <a:solidFill>
                  <a:srgbClr val="0000FF"/>
                </a:solidFill>
              </a:rPr>
              <a:t>A transformer connected to a 230 volt 50Hz supply has a primary winding of 1200 turns. Calculate:</a:t>
            </a:r>
          </a:p>
          <a:p>
            <a:pPr marL="457200" lvl="0" indent="-457200" hangingPunct="0">
              <a:buFont typeface="+mj-lt"/>
              <a:buAutoNum type="alphaLcParenR"/>
            </a:pPr>
            <a:r>
              <a:rPr lang="en-GB" dirty="0" smtClean="0">
                <a:solidFill>
                  <a:srgbClr val="0000FF"/>
                </a:solidFill>
              </a:rPr>
              <a:t>The emf induced in a secondary winding of 300 turns.</a:t>
            </a:r>
          </a:p>
          <a:p>
            <a:pPr marL="457200" lvl="0" indent="-457200" hangingPunct="0">
              <a:buFont typeface="+mj-lt"/>
              <a:buAutoNum type="alphaLcParenR"/>
            </a:pPr>
            <a:r>
              <a:rPr lang="en-GB" dirty="0" smtClean="0">
                <a:solidFill>
                  <a:srgbClr val="FF0000"/>
                </a:solidFill>
              </a:rPr>
              <a:t>The number of turns that would be required in the secondary winding, if it is to produce an emf of 100 volts.</a:t>
            </a:r>
          </a:p>
          <a:p>
            <a:pPr marL="457200" indent="-457200">
              <a:buFont typeface="+mj-lt"/>
              <a:buAutoNum type="alphaLcParenR"/>
            </a:pPr>
            <a:r>
              <a:rPr lang="en-GB" dirty="0" smtClean="0">
                <a:solidFill>
                  <a:srgbClr val="0000FF"/>
                </a:solidFill>
              </a:rPr>
              <a:t>The volts per turn there are on the primary and secondary windings in part (a) above.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0" y="2780928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484775"/>
                <a:gridCol w="3625895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0" dirty="0" smtClean="0">
                          <a:solidFill>
                            <a:srgbClr val="FF0000"/>
                          </a:solidFill>
                          <a:latin typeface="+mn-lt"/>
                          <a:ea typeface="Cambria Math" pitchFamily="18" charset="0"/>
                        </a:rPr>
                        <a:t>b)</a:t>
                      </a:r>
                      <a:endParaRPr lang="en-GB" sz="20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" y="4437112"/>
          <a:ext cx="9143999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855152"/>
                <a:gridCol w="3255517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100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x 1200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230</a:t>
                      </a:r>
                      <a:endParaRPr lang="en-GB" sz="2400" b="0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0" y="3573016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484775"/>
                <a:gridCol w="3625895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x 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" y="5229200"/>
          <a:ext cx="9143999" cy="432048"/>
        </p:xfrm>
        <a:graphic>
          <a:graphicData uri="http://schemas.openxmlformats.org/drawingml/2006/table">
            <a:tbl>
              <a:tblPr/>
              <a:tblGrid>
                <a:gridCol w="4373222"/>
                <a:gridCol w="660108"/>
                <a:gridCol w="4110669"/>
              </a:tblGrid>
              <a:tr h="432048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u="sng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521.7 turns</a:t>
                      </a:r>
                      <a:endParaRPr lang="en-GB" sz="2400" b="1" u="sng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20688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EXAMPLE 2 - </a:t>
            </a:r>
            <a:r>
              <a:rPr lang="en-GB" dirty="0" smtClean="0">
                <a:solidFill>
                  <a:srgbClr val="0000FF"/>
                </a:solidFill>
              </a:rPr>
              <a:t>A transformer connected to a 230 volt 50Hz supply has a primary winding of 1200 turns. Calculate:</a:t>
            </a:r>
          </a:p>
          <a:p>
            <a:pPr marL="457200" lvl="0" indent="-457200" hangingPunct="0">
              <a:buFont typeface="+mj-lt"/>
              <a:buAutoNum type="alphaLcParenR"/>
            </a:pPr>
            <a:r>
              <a:rPr lang="en-GB" dirty="0" smtClean="0">
                <a:solidFill>
                  <a:srgbClr val="0000FF"/>
                </a:solidFill>
              </a:rPr>
              <a:t>The emf induced in a secondary winding of 300 turns.</a:t>
            </a:r>
          </a:p>
          <a:p>
            <a:pPr marL="457200" lvl="0" indent="-457200" hangingPunct="0">
              <a:buFont typeface="+mj-lt"/>
              <a:buAutoNum type="alphaLcParenR"/>
            </a:pPr>
            <a:r>
              <a:rPr lang="en-GB" dirty="0" smtClean="0">
                <a:solidFill>
                  <a:srgbClr val="0000FF"/>
                </a:solidFill>
              </a:rPr>
              <a:t>The number of turns that would be required in the secondary winding, if it is to produce an emf of 100 volts.</a:t>
            </a:r>
          </a:p>
          <a:p>
            <a:pPr marL="457200" indent="-457200">
              <a:buFont typeface="+mj-lt"/>
              <a:buAutoNum type="alphaLcParenR"/>
            </a:pPr>
            <a:r>
              <a:rPr lang="en-GB" dirty="0" smtClean="0">
                <a:solidFill>
                  <a:srgbClr val="FF0000"/>
                </a:solidFill>
              </a:rPr>
              <a:t>The volts per turn there are on the primary and secondary windings in part (a) above.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Transformers</a:t>
            </a:r>
            <a:endParaRPr lang="en-GB" sz="28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0" y="2852936"/>
          <a:ext cx="9144001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892255"/>
                <a:gridCol w="660108"/>
                <a:gridCol w="484775"/>
                <a:gridCol w="3625895"/>
              </a:tblGrid>
              <a:tr h="179670">
                <a:tc row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0" dirty="0" smtClean="0">
                          <a:solidFill>
                            <a:srgbClr val="FF0000"/>
                          </a:solidFill>
                          <a:latin typeface="+mn-lt"/>
                          <a:ea typeface="Cambria Math" pitchFamily="18" charset="0"/>
                        </a:rPr>
                        <a:t>c)</a:t>
                      </a:r>
                      <a:endParaRPr lang="en-GB" sz="20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Primary volts/turn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vMerge="1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0" y="3573016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906822"/>
                <a:gridCol w="3203848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230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1200</a:t>
                      </a:r>
                      <a:endParaRPr lang="en-GB" sz="2400" b="0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0" y="4221088"/>
          <a:ext cx="9143999" cy="432048"/>
        </p:xfrm>
        <a:graphic>
          <a:graphicData uri="http://schemas.openxmlformats.org/drawingml/2006/table">
            <a:tbl>
              <a:tblPr/>
              <a:tblGrid>
                <a:gridCol w="4373222"/>
                <a:gridCol w="660108"/>
                <a:gridCol w="4110669"/>
              </a:tblGrid>
              <a:tr h="432048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u="sng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0.19 volts</a:t>
                      </a:r>
                      <a:endParaRPr lang="en-GB" sz="2400" b="1" u="sng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0" y="4725144"/>
          <a:ext cx="9144001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892255"/>
                <a:gridCol w="660108"/>
                <a:gridCol w="484775"/>
                <a:gridCol w="3625895"/>
              </a:tblGrid>
              <a:tr h="179670">
                <a:tc row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0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Secondary volts/turn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V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vMerge="1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0" y="5445224"/>
          <a:ext cx="9144000" cy="731520"/>
        </p:xfrm>
        <a:graphic>
          <a:graphicData uri="http://schemas.openxmlformats.org/drawingml/2006/table">
            <a:tbl>
              <a:tblPr/>
              <a:tblGrid>
                <a:gridCol w="480968"/>
                <a:gridCol w="3407475"/>
                <a:gridCol w="484779"/>
                <a:gridCol w="660108"/>
                <a:gridCol w="762806"/>
                <a:gridCol w="3347864"/>
              </a:tblGrid>
              <a:tr h="17967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N</a:t>
                      </a:r>
                      <a:r>
                        <a:rPr lang="en-GB" sz="2400" b="0" baseline="-2500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57.5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378">
                <a:tc gridSpan="2"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baseline="-2500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300</a:t>
                      </a:r>
                      <a:endParaRPr lang="en-GB" sz="2400" b="0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0" y="6093296"/>
          <a:ext cx="9143999" cy="432048"/>
        </p:xfrm>
        <a:graphic>
          <a:graphicData uri="http://schemas.openxmlformats.org/drawingml/2006/table">
            <a:tbl>
              <a:tblPr/>
              <a:tblGrid>
                <a:gridCol w="4373222"/>
                <a:gridCol w="660108"/>
                <a:gridCol w="4110669"/>
              </a:tblGrid>
              <a:tr h="432048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+mn-lt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0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=</a:t>
                      </a:r>
                      <a:endParaRPr lang="en-GB" sz="2400" b="0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400" b="1" u="sng" dirty="0" smtClean="0">
                          <a:solidFill>
                            <a:srgbClr val="FF0000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0.19 volts</a:t>
                      </a:r>
                      <a:endParaRPr lang="en-GB" sz="2400" b="1" u="sng" baseline="-25000" dirty="0" smtClean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1347</TotalTime>
  <Words>301</Words>
  <Application>Microsoft Office PowerPoint</Application>
  <PresentationFormat>On-screen Show (4:3)</PresentationFormat>
  <Paragraphs>211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Custom Design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City &amp; Guilds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janicec</dc:creator>
  <cp:lastModifiedBy>chris pc</cp:lastModifiedBy>
  <cp:revision>235</cp:revision>
  <dcterms:created xsi:type="dcterms:W3CDTF">2010-05-25T15:15:29Z</dcterms:created>
  <dcterms:modified xsi:type="dcterms:W3CDTF">2020-11-25T21:24:00Z</dcterms:modified>
</cp:coreProperties>
</file>